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73" r:id="rId2"/>
    <p:sldId id="287" r:id="rId3"/>
    <p:sldId id="261" r:id="rId4"/>
    <p:sldId id="294" r:id="rId5"/>
    <p:sldId id="259" r:id="rId6"/>
    <p:sldId id="281" r:id="rId7"/>
    <p:sldId id="280" r:id="rId8"/>
    <p:sldId id="264" r:id="rId9"/>
    <p:sldId id="274" r:id="rId10"/>
    <p:sldId id="275" r:id="rId11"/>
    <p:sldId id="283" r:id="rId12"/>
    <p:sldId id="292" r:id="rId13"/>
    <p:sldId id="279" r:id="rId14"/>
    <p:sldId id="268" r:id="rId15"/>
    <p:sldId id="285" r:id="rId16"/>
    <p:sldId id="266" r:id="rId17"/>
    <p:sldId id="267" r:id="rId18"/>
    <p:sldId id="277" r:id="rId19"/>
    <p:sldId id="265" r:id="rId20"/>
    <p:sldId id="290" r:id="rId21"/>
    <p:sldId id="291" r:id="rId22"/>
    <p:sldId id="276" r:id="rId23"/>
    <p:sldId id="284" r:id="rId24"/>
    <p:sldId id="289" r:id="rId25"/>
    <p:sldId id="293" r:id="rId26"/>
    <p:sldId id="282" r:id="rId27"/>
    <p:sldId id="271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75D0F"/>
    <a:srgbClr val="000099"/>
    <a:srgbClr val="6600FF"/>
    <a:srgbClr val="FF33CC"/>
    <a:srgbClr val="CC00FF"/>
    <a:srgbClr val="2A7426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50" autoAdjust="0"/>
  </p:normalViewPr>
  <p:slideViewPr>
    <p:cSldViewPr>
      <p:cViewPr>
        <p:scale>
          <a:sx n="42" d="100"/>
          <a:sy n="42" d="100"/>
        </p:scale>
        <p:origin x="-47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1F4CE-E0CC-4C9B-A568-48CE58B00DF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0A79F73-1714-455B-97EB-DAF182057C2F}">
      <dgm:prSet/>
      <dgm:spPr>
        <a:solidFill>
          <a:srgbClr val="000099"/>
        </a:solidFill>
      </dgm:spPr>
      <dgm:t>
        <a:bodyPr/>
        <a:lstStyle/>
        <a:p>
          <a:r>
            <a:rPr lang="en-US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To know about </a:t>
          </a:r>
          <a:r>
            <a:rPr lang="en-US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whice</a:t>
          </a:r>
          <a:r>
            <a:rPr lang="en-US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food they should eat more to keep healthy.</a:t>
          </a:r>
          <a:endParaRPr lang="en-US" dirty="0">
            <a:solidFill>
              <a:schemeClr val="bg1"/>
            </a:solidFill>
          </a:endParaRPr>
        </a:p>
      </dgm:t>
    </dgm:pt>
    <dgm:pt modelId="{8C668488-8E07-46F4-A87D-35F1336D470E}" type="parTrans" cxnId="{BFA24770-26EA-48DD-A8E5-A80A327249F9}">
      <dgm:prSet/>
      <dgm:spPr/>
      <dgm:t>
        <a:bodyPr/>
        <a:lstStyle/>
        <a:p>
          <a:endParaRPr lang="en-US"/>
        </a:p>
      </dgm:t>
    </dgm:pt>
    <dgm:pt modelId="{214325AB-7CF2-4B95-883F-41EAD281B1A5}" type="sibTrans" cxnId="{BFA24770-26EA-48DD-A8E5-A80A327249F9}">
      <dgm:prSet/>
      <dgm:spPr/>
      <dgm:t>
        <a:bodyPr/>
        <a:lstStyle/>
        <a:p>
          <a:endParaRPr lang="en-US"/>
        </a:p>
      </dgm:t>
    </dgm:pt>
    <dgm:pt modelId="{B5A12007-9BFB-4000-8917-F94D68B421BD}">
      <dgm:prSet/>
      <dgm:spPr>
        <a:solidFill>
          <a:srgbClr val="000099"/>
        </a:solidFill>
      </dgm:spPr>
      <dgm:t>
        <a:bodyPr/>
        <a:lstStyle/>
        <a:p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To learn some words meaning (Fresh, Moderately ,Attention , Healthy, Bottom etc.) </a:t>
          </a:r>
          <a:endParaRPr lang="en-US" b="1" i="1" dirty="0">
            <a:latin typeface="Times New Roman" pitchFamily="18" charset="0"/>
            <a:cs typeface="Times New Roman" pitchFamily="18" charset="0"/>
          </a:endParaRPr>
        </a:p>
      </dgm:t>
    </dgm:pt>
    <dgm:pt modelId="{E8BF9F43-2BB8-4150-9B2F-7824437E2124}" type="parTrans" cxnId="{F3A6CC78-325A-4A56-BD1A-8785B26095C3}">
      <dgm:prSet/>
      <dgm:spPr/>
      <dgm:t>
        <a:bodyPr/>
        <a:lstStyle/>
        <a:p>
          <a:endParaRPr lang="en-US"/>
        </a:p>
      </dgm:t>
    </dgm:pt>
    <dgm:pt modelId="{6747B3E3-A6AF-4999-BCE0-B790187124A3}" type="sibTrans" cxnId="{F3A6CC78-325A-4A56-BD1A-8785B26095C3}">
      <dgm:prSet/>
      <dgm:spPr/>
      <dgm:t>
        <a:bodyPr/>
        <a:lstStyle/>
        <a:p>
          <a:endParaRPr lang="en-US"/>
        </a:p>
      </dgm:t>
    </dgm:pt>
    <dgm:pt modelId="{208E083A-3341-48C6-A191-C2A9C8992BEB}">
      <dgm:prSet/>
      <dgm:spPr>
        <a:solidFill>
          <a:srgbClr val="000099"/>
        </a:solidFill>
      </dgm:spPr>
      <dgm:t>
        <a:bodyPr/>
        <a:lstStyle/>
        <a:p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To write correct answer</a:t>
          </a:r>
          <a:endParaRPr lang="en-US" b="1" i="1" dirty="0">
            <a:latin typeface="Times New Roman" pitchFamily="18" charset="0"/>
            <a:cs typeface="Times New Roman" pitchFamily="18" charset="0"/>
          </a:endParaRPr>
        </a:p>
      </dgm:t>
    </dgm:pt>
    <dgm:pt modelId="{678414C1-D660-4870-898F-F947CCF6EC53}" type="parTrans" cxnId="{9C540777-6537-4B0A-A125-66264C16C6C4}">
      <dgm:prSet/>
      <dgm:spPr/>
      <dgm:t>
        <a:bodyPr/>
        <a:lstStyle/>
        <a:p>
          <a:endParaRPr lang="en-US"/>
        </a:p>
      </dgm:t>
    </dgm:pt>
    <dgm:pt modelId="{1883E312-CDDE-4156-B336-B3AD55874021}" type="sibTrans" cxnId="{9C540777-6537-4B0A-A125-66264C16C6C4}">
      <dgm:prSet/>
      <dgm:spPr/>
      <dgm:t>
        <a:bodyPr/>
        <a:lstStyle/>
        <a:p>
          <a:endParaRPr lang="en-US"/>
        </a:p>
      </dgm:t>
    </dgm:pt>
    <dgm:pt modelId="{A3E6DF29-8FD8-4B5A-A08F-6BB9F428831E}" type="pres">
      <dgm:prSet presAssocID="{79A1F4CE-E0CC-4C9B-A568-48CE58B00DFB}" presName="linearFlow" presStyleCnt="0">
        <dgm:presLayoutVars>
          <dgm:dir/>
          <dgm:resizeHandles val="exact"/>
        </dgm:presLayoutVars>
      </dgm:prSet>
      <dgm:spPr/>
    </dgm:pt>
    <dgm:pt modelId="{0D9D2A97-499F-472C-9021-F03C4B2EE041}" type="pres">
      <dgm:prSet presAssocID="{D0A79F73-1714-455B-97EB-DAF182057C2F}" presName="composite" presStyleCnt="0"/>
      <dgm:spPr/>
    </dgm:pt>
    <dgm:pt modelId="{8B5655FD-6B58-46D6-8C18-8740CB018ACE}" type="pres">
      <dgm:prSet presAssocID="{D0A79F73-1714-455B-97EB-DAF182057C2F}" presName="imgShp" presStyleLbl="fgImgPlace1" presStyleIdx="0" presStyleCnt="3" custScaleX="39075" custScaleY="28912" custLinFactNeighborX="-36720" custLinFactNeighborY="66505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000099"/>
          </a:solidFill>
        </a:ln>
      </dgm:spPr>
    </dgm:pt>
    <dgm:pt modelId="{D068B799-ECCF-4BC5-9BCD-CFD37FAC9621}" type="pres">
      <dgm:prSet presAssocID="{D0A79F73-1714-455B-97EB-DAF182057C2F}" presName="txShp" presStyleLbl="node1" presStyleIdx="0" presStyleCnt="3" custScaleX="134600" custScaleY="46006" custLinFactNeighborX="8224" custLinFactNeighborY="67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398E0-11BE-4625-A9EE-DF7FFD6A0348}" type="pres">
      <dgm:prSet presAssocID="{214325AB-7CF2-4B95-883F-41EAD281B1A5}" presName="spacing" presStyleCnt="0"/>
      <dgm:spPr/>
    </dgm:pt>
    <dgm:pt modelId="{17133E54-CDC9-4E95-A40B-293B2639159C}" type="pres">
      <dgm:prSet presAssocID="{B5A12007-9BFB-4000-8917-F94D68B421BD}" presName="composite" presStyleCnt="0"/>
      <dgm:spPr/>
    </dgm:pt>
    <dgm:pt modelId="{6965220A-959B-4840-8D97-3E525D9BF90F}" type="pres">
      <dgm:prSet presAssocID="{B5A12007-9BFB-4000-8917-F94D68B421BD}" presName="imgShp" presStyleLbl="fgImgPlace1" presStyleIdx="1" presStyleCnt="3" custScaleX="37170" custScaleY="36015" custLinFactNeighborX="-28750" custLinFactNeighborY="3390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000099"/>
          </a:solidFill>
        </a:ln>
      </dgm:spPr>
    </dgm:pt>
    <dgm:pt modelId="{E9DC49F9-9F8A-4161-A677-C346071F3D3D}" type="pres">
      <dgm:prSet presAssocID="{B5A12007-9BFB-4000-8917-F94D68B421BD}" presName="txShp" presStyleLbl="node1" presStyleIdx="1" presStyleCnt="3" custScaleX="127955" custScaleY="51891" custLinFactNeighborX="10272" custLinFactNeighborY="41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E6BEE-312A-48C5-B357-509CF7A5741B}" type="pres">
      <dgm:prSet presAssocID="{6747B3E3-A6AF-4999-BCE0-B790187124A3}" presName="spacing" presStyleCnt="0"/>
      <dgm:spPr/>
    </dgm:pt>
    <dgm:pt modelId="{919C17B3-4944-442A-9AB3-85F2DA47E786}" type="pres">
      <dgm:prSet presAssocID="{208E083A-3341-48C6-A191-C2A9C8992BEB}" presName="composite" presStyleCnt="0"/>
      <dgm:spPr/>
    </dgm:pt>
    <dgm:pt modelId="{E4E9F5A1-98D6-4F35-A383-9CF3F058DB27}" type="pres">
      <dgm:prSet presAssocID="{208E083A-3341-48C6-A191-C2A9C8992BEB}" presName="imgShp" presStyleLbl="fgImgPlace1" presStyleIdx="2" presStyleCnt="3" custScaleX="38903" custScaleY="32484" custLinFactNeighborX="-27883" custLinFactNeighborY="8072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000099"/>
          </a:solidFill>
        </a:ln>
      </dgm:spPr>
    </dgm:pt>
    <dgm:pt modelId="{4CDC5D65-F44D-424D-8235-24A8EAC386D3}" type="pres">
      <dgm:prSet presAssocID="{208E083A-3341-48C6-A191-C2A9C8992BEB}" presName="txShp" presStyleLbl="node1" presStyleIdx="2" presStyleCnt="3" custScaleX="126564" custScaleY="29801" custLinFactNeighborX="10919" custLinFactNeighborY="12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87FDF4-7651-4063-88B0-A3D5EE03AF1C}" type="presOf" srcId="{208E083A-3341-48C6-A191-C2A9C8992BEB}" destId="{4CDC5D65-F44D-424D-8235-24A8EAC386D3}" srcOrd="0" destOrd="0" presId="urn:microsoft.com/office/officeart/2005/8/layout/vList3"/>
    <dgm:cxn modelId="{F3A6CC78-325A-4A56-BD1A-8785B26095C3}" srcId="{79A1F4CE-E0CC-4C9B-A568-48CE58B00DFB}" destId="{B5A12007-9BFB-4000-8917-F94D68B421BD}" srcOrd="1" destOrd="0" parTransId="{E8BF9F43-2BB8-4150-9B2F-7824437E2124}" sibTransId="{6747B3E3-A6AF-4999-BCE0-B790187124A3}"/>
    <dgm:cxn modelId="{9C540777-6537-4B0A-A125-66264C16C6C4}" srcId="{79A1F4CE-E0CC-4C9B-A568-48CE58B00DFB}" destId="{208E083A-3341-48C6-A191-C2A9C8992BEB}" srcOrd="2" destOrd="0" parTransId="{678414C1-D660-4870-898F-F947CCF6EC53}" sibTransId="{1883E312-CDDE-4156-B336-B3AD55874021}"/>
    <dgm:cxn modelId="{802B50CF-3F82-439A-BFBD-7A99EB2549DC}" type="presOf" srcId="{B5A12007-9BFB-4000-8917-F94D68B421BD}" destId="{E9DC49F9-9F8A-4161-A677-C346071F3D3D}" srcOrd="0" destOrd="0" presId="urn:microsoft.com/office/officeart/2005/8/layout/vList3"/>
    <dgm:cxn modelId="{49C59453-F152-45FE-B038-338A3DE26BAC}" type="presOf" srcId="{79A1F4CE-E0CC-4C9B-A568-48CE58B00DFB}" destId="{A3E6DF29-8FD8-4B5A-A08F-6BB9F428831E}" srcOrd="0" destOrd="0" presId="urn:microsoft.com/office/officeart/2005/8/layout/vList3"/>
    <dgm:cxn modelId="{BFA24770-26EA-48DD-A8E5-A80A327249F9}" srcId="{79A1F4CE-E0CC-4C9B-A568-48CE58B00DFB}" destId="{D0A79F73-1714-455B-97EB-DAF182057C2F}" srcOrd="0" destOrd="0" parTransId="{8C668488-8E07-46F4-A87D-35F1336D470E}" sibTransId="{214325AB-7CF2-4B95-883F-41EAD281B1A5}"/>
    <dgm:cxn modelId="{178ECEAD-C074-43AF-A59A-BBB4FEB342A6}" type="presOf" srcId="{D0A79F73-1714-455B-97EB-DAF182057C2F}" destId="{D068B799-ECCF-4BC5-9BCD-CFD37FAC9621}" srcOrd="0" destOrd="0" presId="urn:microsoft.com/office/officeart/2005/8/layout/vList3"/>
    <dgm:cxn modelId="{A983DBB1-7D53-4ADA-86AD-E58A56C41A92}" type="presParOf" srcId="{A3E6DF29-8FD8-4B5A-A08F-6BB9F428831E}" destId="{0D9D2A97-499F-472C-9021-F03C4B2EE041}" srcOrd="0" destOrd="0" presId="urn:microsoft.com/office/officeart/2005/8/layout/vList3"/>
    <dgm:cxn modelId="{470B6B55-9EFB-4975-9F41-48AFED696420}" type="presParOf" srcId="{0D9D2A97-499F-472C-9021-F03C4B2EE041}" destId="{8B5655FD-6B58-46D6-8C18-8740CB018ACE}" srcOrd="0" destOrd="0" presId="urn:microsoft.com/office/officeart/2005/8/layout/vList3"/>
    <dgm:cxn modelId="{5E24A033-30D5-4FFC-A30A-6E7CD525AA2F}" type="presParOf" srcId="{0D9D2A97-499F-472C-9021-F03C4B2EE041}" destId="{D068B799-ECCF-4BC5-9BCD-CFD37FAC9621}" srcOrd="1" destOrd="0" presId="urn:microsoft.com/office/officeart/2005/8/layout/vList3"/>
    <dgm:cxn modelId="{597E27EF-87EA-442D-9B9E-F57E8BFF46A4}" type="presParOf" srcId="{A3E6DF29-8FD8-4B5A-A08F-6BB9F428831E}" destId="{4B7398E0-11BE-4625-A9EE-DF7FFD6A0348}" srcOrd="1" destOrd="0" presId="urn:microsoft.com/office/officeart/2005/8/layout/vList3"/>
    <dgm:cxn modelId="{550E04BD-C2DD-47B4-A8EF-C7640B5577E6}" type="presParOf" srcId="{A3E6DF29-8FD8-4B5A-A08F-6BB9F428831E}" destId="{17133E54-CDC9-4E95-A40B-293B2639159C}" srcOrd="2" destOrd="0" presId="urn:microsoft.com/office/officeart/2005/8/layout/vList3"/>
    <dgm:cxn modelId="{C28637CC-18DA-4B11-9D5B-9FCADE4287E3}" type="presParOf" srcId="{17133E54-CDC9-4E95-A40B-293B2639159C}" destId="{6965220A-959B-4840-8D97-3E525D9BF90F}" srcOrd="0" destOrd="0" presId="urn:microsoft.com/office/officeart/2005/8/layout/vList3"/>
    <dgm:cxn modelId="{07654E0D-F917-4848-82A0-4E16855C2573}" type="presParOf" srcId="{17133E54-CDC9-4E95-A40B-293B2639159C}" destId="{E9DC49F9-9F8A-4161-A677-C346071F3D3D}" srcOrd="1" destOrd="0" presId="urn:microsoft.com/office/officeart/2005/8/layout/vList3"/>
    <dgm:cxn modelId="{15818F55-9B35-4945-899A-39F852794C62}" type="presParOf" srcId="{A3E6DF29-8FD8-4B5A-A08F-6BB9F428831E}" destId="{127E6BEE-312A-48C5-B357-509CF7A5741B}" srcOrd="3" destOrd="0" presId="urn:microsoft.com/office/officeart/2005/8/layout/vList3"/>
    <dgm:cxn modelId="{6D10E607-E40D-47F9-85E6-310F9D171738}" type="presParOf" srcId="{A3E6DF29-8FD8-4B5A-A08F-6BB9F428831E}" destId="{919C17B3-4944-442A-9AB3-85F2DA47E786}" srcOrd="4" destOrd="0" presId="urn:microsoft.com/office/officeart/2005/8/layout/vList3"/>
    <dgm:cxn modelId="{AF39038F-B03E-4A97-81D3-5617623FC094}" type="presParOf" srcId="{919C17B3-4944-442A-9AB3-85F2DA47E786}" destId="{E4E9F5A1-98D6-4F35-A383-9CF3F058DB27}" srcOrd="0" destOrd="0" presId="urn:microsoft.com/office/officeart/2005/8/layout/vList3"/>
    <dgm:cxn modelId="{DCF5AEB8-8FDC-4343-8030-88B7D893DE0B}" type="presParOf" srcId="{919C17B3-4944-442A-9AB3-85F2DA47E786}" destId="{4CDC5D65-F44D-424D-8235-24A8EAC386D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68B799-ECCF-4BC5-9BCD-CFD37FAC9621}">
      <dsp:nvSpPr>
        <dsp:cNvPr id="0" name=""/>
        <dsp:cNvSpPr/>
      </dsp:nvSpPr>
      <dsp:spPr>
        <a:xfrm rot="10800000">
          <a:off x="895343" y="2209795"/>
          <a:ext cx="7639056" cy="1315322"/>
        </a:xfrm>
        <a:prstGeom prst="homePlate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0750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To know about </a:t>
          </a:r>
          <a:r>
            <a:rPr lang="en-US" sz="3100" b="1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whice</a:t>
          </a:r>
          <a:r>
            <a:rPr lang="en-US" sz="31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food they should eat more to keep healthy.</a:t>
          </a:r>
          <a:endParaRPr lang="en-US" sz="3100" kern="1200" dirty="0">
            <a:solidFill>
              <a:schemeClr val="bg1"/>
            </a:solidFill>
          </a:endParaRPr>
        </a:p>
      </dsp:txBody>
      <dsp:txXfrm rot="10800000">
        <a:off x="895343" y="2209795"/>
        <a:ext cx="7639056" cy="1315322"/>
      </dsp:txXfrm>
    </dsp:sp>
    <dsp:sp modelId="{8B5655FD-6B58-46D6-8C18-8740CB018ACE}">
      <dsp:nvSpPr>
        <dsp:cNvPr id="0" name=""/>
        <dsp:cNvSpPr/>
      </dsp:nvSpPr>
      <dsp:spPr>
        <a:xfrm>
          <a:off x="0" y="2438402"/>
          <a:ext cx="1117163" cy="8266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C49F9-9F8A-4161-A677-C346071F3D3D}">
      <dsp:nvSpPr>
        <dsp:cNvPr id="0" name=""/>
        <dsp:cNvSpPr/>
      </dsp:nvSpPr>
      <dsp:spPr>
        <a:xfrm rot="10800000">
          <a:off x="1219210" y="3657597"/>
          <a:ext cx="7261927" cy="1483576"/>
        </a:xfrm>
        <a:prstGeom prst="homePlate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0750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i="1" kern="1200" dirty="0" smtClean="0">
              <a:latin typeface="Times New Roman" pitchFamily="18" charset="0"/>
              <a:cs typeface="Times New Roman" pitchFamily="18" charset="0"/>
            </a:rPr>
            <a:t>To learn some words meaning (Fresh, Moderately ,Attention , Healthy, Bottom etc.) </a:t>
          </a:r>
          <a:endParaRPr lang="en-US" sz="31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219210" y="3657597"/>
        <a:ext cx="7261927" cy="1483576"/>
      </dsp:txXfrm>
    </dsp:sp>
    <dsp:sp modelId="{6965220A-959B-4840-8D97-3E525D9BF90F}">
      <dsp:nvSpPr>
        <dsp:cNvPr id="0" name=""/>
        <dsp:cNvSpPr/>
      </dsp:nvSpPr>
      <dsp:spPr>
        <a:xfrm>
          <a:off x="76192" y="3657597"/>
          <a:ext cx="1062699" cy="10296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C5D65-F44D-424D-8235-24A8EAC386D3}">
      <dsp:nvSpPr>
        <dsp:cNvPr id="0" name=""/>
        <dsp:cNvSpPr/>
      </dsp:nvSpPr>
      <dsp:spPr>
        <a:xfrm rot="10800000">
          <a:off x="1295402" y="5167782"/>
          <a:ext cx="7182982" cy="852017"/>
        </a:xfrm>
        <a:prstGeom prst="homePlate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0750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i="1" kern="1200" dirty="0" smtClean="0">
              <a:latin typeface="Times New Roman" pitchFamily="18" charset="0"/>
              <a:cs typeface="Times New Roman" pitchFamily="18" charset="0"/>
            </a:rPr>
            <a:t>To write correct answer</a:t>
          </a:r>
          <a:endParaRPr lang="en-US" sz="31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295402" y="5167782"/>
        <a:ext cx="7182982" cy="852017"/>
      </dsp:txXfrm>
    </dsp:sp>
    <dsp:sp modelId="{E4E9F5A1-98D6-4F35-A383-9CF3F058DB27}">
      <dsp:nvSpPr>
        <dsp:cNvPr id="0" name=""/>
        <dsp:cNvSpPr/>
      </dsp:nvSpPr>
      <dsp:spPr>
        <a:xfrm>
          <a:off x="76207" y="5029207"/>
          <a:ext cx="1112246" cy="9287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E6608-5CF4-4183-BFC0-54D66E62B2C1}" type="datetimeFigureOut">
              <a:rPr lang="en-US" smtClean="0"/>
              <a:pPr/>
              <a:t>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74A71-ADBD-430B-83B7-3E9BFA543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74A71-ADBD-430B-83B7-3E9BFA543B3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5B9C-EC0E-493C-AB00-35F0C62E33D9}" type="datetimeFigureOut">
              <a:rPr lang="en-US" smtClean="0"/>
              <a:pPr/>
              <a:t>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F90-C6A5-439A-BD11-489D13DC4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5B9C-EC0E-493C-AB00-35F0C62E33D9}" type="datetimeFigureOut">
              <a:rPr lang="en-US" smtClean="0"/>
              <a:pPr/>
              <a:t>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F90-C6A5-439A-BD11-489D13DC4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5B9C-EC0E-493C-AB00-35F0C62E33D9}" type="datetimeFigureOut">
              <a:rPr lang="en-US" smtClean="0"/>
              <a:pPr/>
              <a:t>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F90-C6A5-439A-BD11-489D13DC4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5B9C-EC0E-493C-AB00-35F0C62E33D9}" type="datetimeFigureOut">
              <a:rPr lang="en-US" smtClean="0"/>
              <a:pPr/>
              <a:t>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F90-C6A5-439A-BD11-489D13DC4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5B9C-EC0E-493C-AB00-35F0C62E33D9}" type="datetimeFigureOut">
              <a:rPr lang="en-US" smtClean="0"/>
              <a:pPr/>
              <a:t>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F90-C6A5-439A-BD11-489D13DC4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5B9C-EC0E-493C-AB00-35F0C62E33D9}" type="datetimeFigureOut">
              <a:rPr lang="en-US" smtClean="0"/>
              <a:pPr/>
              <a:t>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F90-C6A5-439A-BD11-489D13DC4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5B9C-EC0E-493C-AB00-35F0C62E33D9}" type="datetimeFigureOut">
              <a:rPr lang="en-US" smtClean="0"/>
              <a:pPr/>
              <a:t>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F90-C6A5-439A-BD11-489D13DC4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5B9C-EC0E-493C-AB00-35F0C62E33D9}" type="datetimeFigureOut">
              <a:rPr lang="en-US" smtClean="0"/>
              <a:pPr/>
              <a:t>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F90-C6A5-439A-BD11-489D13DC4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5B9C-EC0E-493C-AB00-35F0C62E33D9}" type="datetimeFigureOut">
              <a:rPr lang="en-US" smtClean="0"/>
              <a:pPr/>
              <a:t>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F90-C6A5-439A-BD11-489D13DC4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5B9C-EC0E-493C-AB00-35F0C62E33D9}" type="datetimeFigureOut">
              <a:rPr lang="en-US" smtClean="0"/>
              <a:pPr/>
              <a:t>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F90-C6A5-439A-BD11-489D13DC4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5B9C-EC0E-493C-AB00-35F0C62E33D9}" type="datetimeFigureOut">
              <a:rPr lang="en-US" smtClean="0"/>
              <a:pPr/>
              <a:t>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F90-C6A5-439A-BD11-489D13DC4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A5B9C-EC0E-493C-AB00-35F0C62E33D9}" type="datetimeFigureOut">
              <a:rPr lang="en-US" smtClean="0"/>
              <a:pPr/>
              <a:t>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1DF90-C6A5-439A-BD11-489D13DC4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9.pn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0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jpeg"/><Relationship Id="rId3" Type="http://schemas.openxmlformats.org/officeDocument/2006/relationships/image" Target="../media/image6.jpe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jpeg"/><Relationship Id="rId33" Type="http://schemas.openxmlformats.org/officeDocument/2006/relationships/image" Target="../media/image36.pn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24" Type="http://schemas.openxmlformats.org/officeDocument/2006/relationships/image" Target="../media/image27.png"/><Relationship Id="rId32" Type="http://schemas.openxmlformats.org/officeDocument/2006/relationships/image" Target="../media/image35.jpe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jpeg"/><Relationship Id="rId36" Type="http://schemas.openxmlformats.org/officeDocument/2006/relationships/image" Target="../media/image39.jpe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jpe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jpeg"/><Relationship Id="rId3" Type="http://schemas.openxmlformats.org/officeDocument/2006/relationships/image" Target="../media/image12.png"/><Relationship Id="rId7" Type="http://schemas.openxmlformats.org/officeDocument/2006/relationships/image" Target="../media/image41.png"/><Relationship Id="rId12" Type="http://schemas.openxmlformats.org/officeDocument/2006/relationships/image" Target="../media/image3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18.png"/><Relationship Id="rId10" Type="http://schemas.openxmlformats.org/officeDocument/2006/relationships/image" Target="../media/image44.jpeg"/><Relationship Id="rId4" Type="http://schemas.openxmlformats.org/officeDocument/2006/relationships/image" Target="../media/image14.jpeg"/><Relationship Id="rId9" Type="http://schemas.openxmlformats.org/officeDocument/2006/relationships/image" Target="../media/image43.jpe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CT in Education 2012\Khurshed Alam\welcome_8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124200" y="1371600"/>
            <a:ext cx="553998" cy="5181600"/>
          </a:xfrm>
          <a:prstGeom prst="rect">
            <a:avLst/>
          </a:prstGeom>
          <a:solidFill>
            <a:srgbClr val="92D050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Different types of vegetable &amp; fruits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762000"/>
            <a:ext cx="71628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Foods Pyramid/Food Chart-(base- 2)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EMAGE\Vegg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2895600" cy="243840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8" name="Picture 4" descr="D:\EMAGE\beautiful fruits wallpapers 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38600"/>
            <a:ext cx="2895600" cy="2514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9" name="Picture 5" descr="D:\EMAGE\b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447800"/>
            <a:ext cx="5105400" cy="5105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Sawing the chart &amp; discussion  by  the picture</a:t>
            </a:r>
            <a:endParaRPr lang="en-US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5600" y="2362200"/>
            <a:ext cx="3429000" cy="2667000"/>
            <a:chOff x="1363911" y="126998"/>
            <a:chExt cx="3429000" cy="2667000"/>
          </a:xfrm>
        </p:grpSpPr>
        <p:sp>
          <p:nvSpPr>
            <p:cNvPr id="3" name="Oval 2"/>
            <p:cNvSpPr/>
            <p:nvPr/>
          </p:nvSpPr>
          <p:spPr>
            <a:xfrm>
              <a:off x="1363911" y="126998"/>
              <a:ext cx="3429000" cy="2667000"/>
            </a:xfrm>
            <a:prstGeom prst="ellipse">
              <a:avLst/>
            </a:prstGeom>
            <a:solidFill>
              <a:srgbClr val="075D0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 smtClean="0">
                  <a:solidFill>
                    <a:srgbClr val="FFC000"/>
                  </a:solidFill>
                </a:rPr>
                <a:t>Base 3 in the food pyramid</a:t>
              </a:r>
              <a:endParaRPr lang="en-US" sz="3200" dirty="0">
                <a:solidFill>
                  <a:srgbClr val="FFC000"/>
                </a:solidFill>
              </a:endParaRPr>
            </a:p>
          </p:txBody>
        </p:sp>
        <p:sp>
          <p:nvSpPr>
            <p:cNvPr id="4" name="Oval 4"/>
            <p:cNvSpPr/>
            <p:nvPr/>
          </p:nvSpPr>
          <p:spPr>
            <a:xfrm>
              <a:off x="2125911" y="812798"/>
              <a:ext cx="1293154" cy="11853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kern="1200"/>
            </a:p>
          </p:txBody>
        </p:sp>
      </p:grpSp>
      <p:pic>
        <p:nvPicPr>
          <p:cNvPr id="37" name="Picture 5" descr="J:\milk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876800"/>
            <a:ext cx="1676400" cy="1676400"/>
          </a:xfrm>
          <a:prstGeom prst="flowChartConnector">
            <a:avLst/>
          </a:prstGeom>
          <a:ln w="381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67000"/>
            <a:ext cx="1494183" cy="1371600"/>
          </a:xfrm>
          <a:prstGeom prst="ellipse">
            <a:avLst/>
          </a:prstGeom>
          <a:ln w="381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4" name="TextBox 43"/>
          <p:cNvSpPr txBox="1"/>
          <p:nvPr/>
        </p:nvSpPr>
        <p:spPr>
          <a:xfrm>
            <a:off x="7772400" y="5791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milk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600" y="2819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cheese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33600" y="533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Yogurt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2057400" y="3048000"/>
            <a:ext cx="990600" cy="609600"/>
          </a:xfrm>
          <a:prstGeom prst="rightArrow">
            <a:avLst/>
          </a:prstGeom>
          <a:solidFill>
            <a:srgbClr val="0000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Arrow 32"/>
          <p:cNvSpPr/>
          <p:nvPr/>
        </p:nvSpPr>
        <p:spPr>
          <a:xfrm rot="2203229">
            <a:off x="5857892" y="4433114"/>
            <a:ext cx="685800" cy="533400"/>
          </a:xfrm>
          <a:prstGeom prst="leftArrow">
            <a:avLst/>
          </a:prstGeom>
          <a:solidFill>
            <a:srgbClr val="0000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19645352">
            <a:off x="3093818" y="1844783"/>
            <a:ext cx="609600" cy="914400"/>
          </a:xfrm>
          <a:prstGeom prst="downArrow">
            <a:avLst/>
          </a:prstGeom>
          <a:solidFill>
            <a:srgbClr val="0000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 Arrow 51"/>
          <p:cNvSpPr/>
          <p:nvPr/>
        </p:nvSpPr>
        <p:spPr>
          <a:xfrm>
            <a:off x="6400800" y="3429000"/>
            <a:ext cx="838200" cy="533400"/>
          </a:xfrm>
          <a:prstGeom prst="leftArrow">
            <a:avLst/>
          </a:prstGeom>
          <a:solidFill>
            <a:srgbClr val="0000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 rot="19805437">
            <a:off x="1902940" y="4524440"/>
            <a:ext cx="1196587" cy="616985"/>
          </a:xfrm>
          <a:prstGeom prst="rightArrow">
            <a:avLst/>
          </a:prstGeom>
          <a:solidFill>
            <a:srgbClr val="0000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21366193">
            <a:off x="4166900" y="4897159"/>
            <a:ext cx="544986" cy="1353515"/>
          </a:xfrm>
          <a:prstGeom prst="upArrow">
            <a:avLst/>
          </a:prstGeom>
          <a:solidFill>
            <a:srgbClr val="0000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 descr="C:\Users\PTI\Pictures\2013-09-01\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838200"/>
            <a:ext cx="1676400" cy="12938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0" name="TextBox 59"/>
          <p:cNvSpPr txBox="1"/>
          <p:nvPr/>
        </p:nvSpPr>
        <p:spPr>
          <a:xfrm>
            <a:off x="0" y="304800"/>
            <a:ext cx="1219200" cy="523220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Base-3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6019800" y="0"/>
            <a:ext cx="31242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Sawing the chart &amp; discussion  by  the picture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2743200"/>
            <a:ext cx="1524000" cy="1447800"/>
          </a:xfrm>
          <a:prstGeom prst="ellipse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774" y="5257800"/>
            <a:ext cx="1729426" cy="1295400"/>
          </a:xfrm>
          <a:prstGeom prst="ellipse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505200" y="5638800"/>
            <a:ext cx="1930400" cy="1219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4" descr="C:\Users\PTI\Documents\Picture File\DSC079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533400"/>
            <a:ext cx="1447800" cy="1307689"/>
          </a:xfrm>
          <a:prstGeom prst="ellipse">
            <a:avLst/>
          </a:prstGeom>
          <a:ln w="952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7" name="Right Arrow 56"/>
          <p:cNvSpPr/>
          <p:nvPr/>
        </p:nvSpPr>
        <p:spPr>
          <a:xfrm rot="7133670">
            <a:off x="4824732" y="1919325"/>
            <a:ext cx="951836" cy="616985"/>
          </a:xfrm>
          <a:prstGeom prst="rightArrow">
            <a:avLst/>
          </a:prstGeom>
          <a:solidFill>
            <a:srgbClr val="0000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648200" y="6488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chocolate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924800" y="2133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Ice-cream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  <p:bldP spid="32" grpId="0" animBg="1"/>
      <p:bldP spid="33" grpId="0" animBg="1"/>
      <p:bldP spid="34" grpId="0" animBg="1"/>
      <p:bldP spid="52" grpId="0" animBg="1"/>
      <p:bldP spid="53" grpId="0" animBg="1"/>
      <p:bldP spid="54" grpId="0" animBg="1"/>
      <p:bldP spid="60" grpId="0" animBg="1"/>
      <p:bldP spid="64" grpId="0" animBg="1"/>
      <p:bldP spid="57" grpId="0" animBg="1"/>
      <p:bldP spid="59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85800"/>
            <a:ext cx="5791200" cy="646331"/>
          </a:xfrm>
          <a:prstGeom prst="rect">
            <a:avLst/>
          </a:prstGeom>
          <a:solidFill>
            <a:srgbClr val="FF0066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BASE -4 of the Food Pyramid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191000"/>
            <a:ext cx="1524000" cy="1275521"/>
          </a:xfrm>
          <a:prstGeom prst="ellipse">
            <a:avLst/>
          </a:prstGeom>
          <a:ln w="381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191000"/>
            <a:ext cx="1952625" cy="1410467"/>
          </a:xfrm>
          <a:prstGeom prst="ellipse">
            <a:avLst/>
          </a:prstGeom>
          <a:ln w="381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J:\eg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191000"/>
            <a:ext cx="1600200" cy="11788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40363">
            <a:off x="126477" y="4112884"/>
            <a:ext cx="1554480" cy="1351722"/>
          </a:xfrm>
          <a:prstGeom prst="ellipse">
            <a:avLst/>
          </a:prstGeom>
          <a:ln w="381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267200"/>
            <a:ext cx="1828800" cy="1219200"/>
          </a:xfrm>
          <a:prstGeom prst="ellipse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8" name="Down Arrow 7"/>
          <p:cNvSpPr/>
          <p:nvPr/>
        </p:nvSpPr>
        <p:spPr>
          <a:xfrm rot="156061">
            <a:off x="782371" y="2817622"/>
            <a:ext cx="609600" cy="1469922"/>
          </a:xfrm>
          <a:prstGeom prst="downArrow">
            <a:avLst/>
          </a:prstGeom>
          <a:solidFill>
            <a:srgbClr val="0000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1385198">
            <a:off x="7281145" y="2837097"/>
            <a:ext cx="609600" cy="1368923"/>
          </a:xfrm>
          <a:prstGeom prst="downArrow">
            <a:avLst/>
          </a:prstGeom>
          <a:solidFill>
            <a:srgbClr val="0000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638800" y="2667000"/>
            <a:ext cx="609600" cy="1614881"/>
          </a:xfrm>
          <a:prstGeom prst="downArrow">
            <a:avLst/>
          </a:prstGeom>
          <a:solidFill>
            <a:srgbClr val="0000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886200" y="2667000"/>
            <a:ext cx="609600" cy="1587423"/>
          </a:xfrm>
          <a:prstGeom prst="downArrow">
            <a:avLst/>
          </a:prstGeom>
          <a:solidFill>
            <a:srgbClr val="0000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213174" y="2745197"/>
            <a:ext cx="609600" cy="1518259"/>
          </a:xfrm>
          <a:prstGeom prst="downArrow">
            <a:avLst/>
          </a:prstGeom>
          <a:solidFill>
            <a:srgbClr val="0000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609600" y="2667000"/>
            <a:ext cx="7924800" cy="609600"/>
          </a:xfrm>
          <a:prstGeom prst="arc">
            <a:avLst>
              <a:gd name="adj1" fmla="val 34758"/>
              <a:gd name="adj2" fmla="val 0"/>
            </a:avLst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67600" y="5410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meat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5638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fish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638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nuts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55626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eggs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571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bean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TI\Documents\Picture File\DSC07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4800"/>
            <a:ext cx="2057400" cy="1752600"/>
          </a:xfrm>
          <a:prstGeom prst="ellipse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352800"/>
            <a:ext cx="2142309" cy="1828800"/>
          </a:xfrm>
          <a:prstGeom prst="ellipse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371600"/>
            <a:ext cx="1884659" cy="1361143"/>
          </a:xfrm>
          <a:prstGeom prst="ellipse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 descr="J:\g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343400"/>
            <a:ext cx="2166938" cy="1981200"/>
          </a:xfrm>
          <a:prstGeom prst="ellipse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0" y="2819400"/>
            <a:ext cx="2438400" cy="707886"/>
          </a:xfrm>
          <a:prstGeom prst="rect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 level 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343400"/>
            <a:ext cx="1886641" cy="1676399"/>
          </a:xfrm>
          <a:prstGeom prst="ellipse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38200" y="1066800"/>
            <a:ext cx="117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oil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5943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ghee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304800"/>
            <a:ext cx="111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sweets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7103" y="4876799"/>
            <a:ext cx="76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ghee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5943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chocolate</a:t>
            </a:r>
            <a:endParaRPr lang="en-US" dirty="0"/>
          </a:p>
        </p:txBody>
      </p:sp>
      <p:pic>
        <p:nvPicPr>
          <p:cNvPr id="14" name="Picture 4" descr="C:\Users\PTI\Documents\Picture File\shrikhan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2286000"/>
            <a:ext cx="1676400" cy="15341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8305800" y="2895600"/>
            <a:ext cx="111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sweets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943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Sawing the chart &amp; discussion  by  the picture</a:t>
            </a:r>
            <a:endParaRPr lang="en-US" b="1" dirty="0">
              <a:solidFill>
                <a:srgbClr val="000099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819400" y="2362200"/>
            <a:ext cx="1066800" cy="533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" idx="4"/>
            <a:endCxn id="7" idx="0"/>
          </p:cNvCxnSpPr>
          <p:nvPr/>
        </p:nvCxnSpPr>
        <p:spPr>
          <a:xfrm rot="5400000">
            <a:off x="4705350" y="2381250"/>
            <a:ext cx="762000" cy="114300"/>
          </a:xfrm>
          <a:prstGeom prst="line">
            <a:avLst/>
          </a:prstGeom>
          <a:ln w="57150">
            <a:solidFill>
              <a:srgbClr val="075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6096000" y="3200400"/>
            <a:ext cx="914400" cy="0"/>
          </a:xfrm>
          <a:prstGeom prst="line">
            <a:avLst/>
          </a:prstGeom>
          <a:ln w="57150">
            <a:solidFill>
              <a:srgbClr val="075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2590800" y="3581400"/>
            <a:ext cx="1219200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343400" y="4038600"/>
            <a:ext cx="91440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5524500" y="3848100"/>
            <a:ext cx="1447800" cy="914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cagon 3"/>
          <p:cNvSpPr/>
          <p:nvPr/>
        </p:nvSpPr>
        <p:spPr>
          <a:xfrm>
            <a:off x="2362200" y="1219200"/>
            <a:ext cx="5029200" cy="4876800"/>
          </a:xfrm>
          <a:prstGeom prst="decagon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PRACTICETime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-30 minuets</a:t>
            </a:r>
            <a:endParaRPr lang="en-US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3"/>
            <a:ext cx="3581400" cy="3352801"/>
          </a:xfrm>
          <a:prstGeom prst="rect">
            <a:avLst/>
          </a:prstGeom>
          <a:noFill/>
        </p:spPr>
      </p:pic>
      <p:pic>
        <p:nvPicPr>
          <p:cNvPr id="6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9170"/>
            <a:ext cx="3200400" cy="3578830"/>
          </a:xfrm>
          <a:prstGeom prst="rect">
            <a:avLst/>
          </a:prstGeom>
          <a:noFill/>
        </p:spPr>
      </p:pic>
      <p:pic>
        <p:nvPicPr>
          <p:cNvPr id="7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715000" y="-3"/>
            <a:ext cx="3428998" cy="3834460"/>
          </a:xfrm>
          <a:prstGeom prst="rect">
            <a:avLst/>
          </a:prstGeom>
          <a:noFill/>
        </p:spPr>
      </p:pic>
      <p:pic>
        <p:nvPicPr>
          <p:cNvPr id="8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4731772" y="4724400"/>
            <a:ext cx="4412226" cy="21336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3853970" cy="6248400"/>
          </a:xfrm>
          <a:prstGeom prst="rect">
            <a:avLst/>
          </a:prstGeom>
          <a:noFill/>
        </p:spPr>
      </p:pic>
      <p:pic>
        <p:nvPicPr>
          <p:cNvPr id="26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553200" y="0"/>
            <a:ext cx="2590800" cy="685799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447800"/>
            <a:ext cx="5791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0099"/>
                </a:solidFill>
                <a:latin typeface="Aharoni" pitchFamily="2" charset="-79"/>
              </a:rPr>
              <a:t>Open your book,listening the text you read aloud the topics from your textbook.</a:t>
            </a:r>
            <a:endParaRPr lang="en-US" sz="3600" b="1" dirty="0" smtClean="0">
              <a:solidFill>
                <a:srgbClr val="000099"/>
              </a:solidFill>
              <a:latin typeface="Aharoni" pitchFamily="2" charset="-79"/>
            </a:endParaRPr>
          </a:p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Aharoni" pitchFamily="2" charset="-79"/>
                <a:cs typeface="Aharoni" pitchFamily="2" charset="-79"/>
              </a:rPr>
              <a:t>Time-5 minutes</a:t>
            </a:r>
            <a:endParaRPr lang="en-US" sz="3600" b="1" dirty="0">
              <a:solidFill>
                <a:srgbClr val="000099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438400"/>
            <a:ext cx="5638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b)Which foods are good?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Measured goods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Measured good foods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A huge pile of foods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Some fresh fruits and vegetables</a:t>
            </a:r>
          </a:p>
          <a:p>
            <a:pPr marL="400050" indent="-400050">
              <a:buFont typeface="+mj-lt"/>
              <a:buAutoNum type="romanU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038600"/>
            <a:ext cx="5257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US" sz="2800" b="1" dirty="0" smtClean="0">
                <a:solidFill>
                  <a:srgbClr val="FF0000"/>
                </a:solidFill>
              </a:rPr>
              <a:t>c)How will you be healthy?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/>
              <a:t>By eating good foods 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/>
              <a:t>by eating healthy foods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/>
              <a:t>By eating a huge pile of foods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/>
              <a:t>By eating some fatty foods</a:t>
            </a:r>
          </a:p>
          <a:p>
            <a:pPr marL="400050" indent="-400050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55626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What is the most important meal of the day?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Diner  ii)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Lunch  iii) Breakfast  iv) Snack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04800"/>
            <a:ext cx="7543800" cy="6023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Look, listen and say.</a:t>
            </a:r>
            <a:endParaRPr 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838200"/>
            <a:ext cx="63573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a) What does your body need?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five groups of food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Good mix of food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A huge pile of foods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The food Pyramid</a:t>
            </a:r>
            <a:endParaRPr lang="en-US" dirty="0"/>
          </a:p>
        </p:txBody>
      </p:sp>
      <p:sp>
        <p:nvSpPr>
          <p:cNvPr id="10" name="Octagon 9"/>
          <p:cNvSpPr/>
          <p:nvPr/>
        </p:nvSpPr>
        <p:spPr>
          <a:xfrm>
            <a:off x="609600" y="1600200"/>
            <a:ext cx="228600" cy="228600"/>
          </a:xfrm>
          <a:prstGeom prst="oc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ctagon 10"/>
          <p:cNvSpPr/>
          <p:nvPr/>
        </p:nvSpPr>
        <p:spPr>
          <a:xfrm>
            <a:off x="2895600" y="6172200"/>
            <a:ext cx="228600" cy="228600"/>
          </a:xfrm>
          <a:prstGeom prst="oc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ctagon 11"/>
          <p:cNvSpPr/>
          <p:nvPr/>
        </p:nvSpPr>
        <p:spPr>
          <a:xfrm>
            <a:off x="533400" y="4800600"/>
            <a:ext cx="228600" cy="228600"/>
          </a:xfrm>
          <a:prstGeom prst="oc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Octagon 12"/>
          <p:cNvSpPr/>
          <p:nvPr/>
        </p:nvSpPr>
        <p:spPr>
          <a:xfrm>
            <a:off x="609600" y="3200400"/>
            <a:ext cx="228600" cy="228600"/>
          </a:xfrm>
          <a:prstGeom prst="oc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7924800" cy="204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What is the food pyramid ?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five groups of foods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huge pile of foods in Egypt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good mix of foods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costly foods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362200"/>
            <a:ext cx="8458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f) How will you feel after eating a healthy breakfast ? 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Strong and active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Easy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Worried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unhappy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495800"/>
            <a:ext cx="6781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g)  Which foods should we take very little ?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400" dirty="0" smtClean="0"/>
              <a:t>Fats, oils and sweets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400" dirty="0" smtClean="0"/>
              <a:t>Milk, cheese meat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400" dirty="0" smtClean="0"/>
              <a:t>Beans, nuts and eggs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400" dirty="0" smtClean="0"/>
              <a:t>Breads, cereals and rice</a:t>
            </a:r>
            <a:endParaRPr lang="en-US" sz="2400" dirty="0"/>
          </a:p>
        </p:txBody>
      </p:sp>
      <p:sp>
        <p:nvSpPr>
          <p:cNvPr id="6" name="Octagon 5"/>
          <p:cNvSpPr/>
          <p:nvPr/>
        </p:nvSpPr>
        <p:spPr>
          <a:xfrm>
            <a:off x="228600" y="838200"/>
            <a:ext cx="304800" cy="304800"/>
          </a:xfrm>
          <a:prstGeom prst="oc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ctagon 6"/>
          <p:cNvSpPr/>
          <p:nvPr/>
        </p:nvSpPr>
        <p:spPr>
          <a:xfrm>
            <a:off x="228600" y="2895600"/>
            <a:ext cx="304800" cy="304800"/>
          </a:xfrm>
          <a:prstGeom prst="oc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ctagon 8"/>
          <p:cNvSpPr/>
          <p:nvPr/>
        </p:nvSpPr>
        <p:spPr>
          <a:xfrm>
            <a:off x="381000" y="5029200"/>
            <a:ext cx="304800" cy="304800"/>
          </a:xfrm>
          <a:prstGeom prst="oc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h)What should we eat regularly ?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Meat and fish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Fats and oils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Milk and eggs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Fresh fruits and vegetables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908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</a:rPr>
              <a:t>) You should eat these foods moderately . Make </a:t>
            </a:r>
            <a:r>
              <a:rPr lang="en-US" sz="2400" b="1" dirty="0" err="1" smtClean="0">
                <a:solidFill>
                  <a:srgbClr val="C00000"/>
                </a:solidFill>
              </a:rPr>
              <a:t>Wh</a:t>
            </a:r>
            <a:r>
              <a:rPr lang="en-US" sz="2400" b="1" dirty="0" smtClean="0">
                <a:solidFill>
                  <a:srgbClr val="C00000"/>
                </a:solidFill>
              </a:rPr>
              <a:t> –question for the above sentence.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400" dirty="0" smtClean="0"/>
              <a:t>What foods should we eat moderately ?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400" dirty="0" smtClean="0"/>
              <a:t>Which foods should we eat moderately ?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400" dirty="0" smtClean="0"/>
              <a:t>How many foods should we eat food moderately ?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400" dirty="0" smtClean="0"/>
              <a:t>How much foods should we eat food moderately 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0292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j) Your body needs a good mix of foods. The above sentence is -----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400" dirty="0" smtClean="0"/>
              <a:t>Assertive ii) imperative iii) interrogative iv) </a:t>
            </a:r>
            <a:r>
              <a:rPr lang="en-US" sz="2400" dirty="0" err="1" smtClean="0"/>
              <a:t>optative</a:t>
            </a:r>
            <a:endParaRPr lang="en-US" sz="2400" dirty="0"/>
          </a:p>
        </p:txBody>
      </p:sp>
      <p:sp>
        <p:nvSpPr>
          <p:cNvPr id="6" name="Octagon 5"/>
          <p:cNvSpPr/>
          <p:nvPr/>
        </p:nvSpPr>
        <p:spPr>
          <a:xfrm>
            <a:off x="457200" y="1905000"/>
            <a:ext cx="304800" cy="304800"/>
          </a:xfrm>
          <a:prstGeom prst="oc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ctagon 6"/>
          <p:cNvSpPr/>
          <p:nvPr/>
        </p:nvSpPr>
        <p:spPr>
          <a:xfrm>
            <a:off x="533400" y="3810000"/>
            <a:ext cx="304800" cy="304800"/>
          </a:xfrm>
          <a:prstGeom prst="oc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ctagon 7"/>
          <p:cNvSpPr/>
          <p:nvPr/>
        </p:nvSpPr>
        <p:spPr>
          <a:xfrm>
            <a:off x="381000" y="6019800"/>
            <a:ext cx="304800" cy="304800"/>
          </a:xfrm>
          <a:prstGeom prst="oc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10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Match the word of column A with their meaning that is mentioned in the text in the column B(there is two extra).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0574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21336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104900" y="4838700"/>
            <a:ext cx="4038600" cy="0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762000" y="3276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0" y="2819400"/>
            <a:ext cx="9144000" cy="152400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" y="3276600"/>
            <a:ext cx="281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Fresh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Moderately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 Attention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d)  Healthy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e)  Bottom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3048000"/>
            <a:ext cx="5562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listen carefully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lowest part of something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Good for your health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upper part of something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Recently  produced or picked and not frozen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Something that is rotten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an average extent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2248703" cy="2514600"/>
          </a:xfrm>
          <a:prstGeom prst="rect">
            <a:avLst/>
          </a:prstGeom>
          <a:noFill/>
        </p:spPr>
      </p:pic>
      <p:pic>
        <p:nvPicPr>
          <p:cNvPr id="13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622725" y="-2"/>
            <a:ext cx="2521273" cy="281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2248703" cy="2514600"/>
          </a:xfrm>
          <a:prstGeom prst="rect">
            <a:avLst/>
          </a:prstGeom>
          <a:noFill/>
        </p:spPr>
      </p:pic>
      <p:pic>
        <p:nvPicPr>
          <p:cNvPr id="3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54584" y="3962400"/>
            <a:ext cx="2589416" cy="2895600"/>
          </a:xfrm>
          <a:prstGeom prst="rect">
            <a:avLst/>
          </a:prstGeom>
          <a:noFill/>
        </p:spPr>
      </p:pic>
      <p:pic>
        <p:nvPicPr>
          <p:cNvPr id="4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3"/>
            <a:ext cx="2971800" cy="3323200"/>
          </a:xfrm>
          <a:prstGeom prst="rect">
            <a:avLst/>
          </a:prstGeom>
          <a:noFill/>
        </p:spPr>
      </p:pic>
      <p:pic>
        <p:nvPicPr>
          <p:cNvPr id="5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6477000" y="-1"/>
            <a:ext cx="2667000" cy="29823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0" y="2133600"/>
            <a:ext cx="5257800" cy="35394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i="1" dirty="0" smtClean="0">
                <a:solidFill>
                  <a:srgbClr val="6600FF"/>
                </a:solidFill>
                <a:latin typeface="Algerian" pitchFamily="82" charset="0"/>
                <a:cs typeface="Times New Roman" pitchFamily="18" charset="0"/>
              </a:rPr>
              <a:t>SUCHITRA CHAKMA</a:t>
            </a:r>
          </a:p>
          <a:p>
            <a:r>
              <a:rPr lang="en-US" sz="3200" b="1" i="1" dirty="0" smtClean="0">
                <a:solidFill>
                  <a:srgbClr val="6600FF"/>
                </a:solidFill>
                <a:latin typeface="Algerian" pitchFamily="82" charset="0"/>
                <a:cs typeface="Times New Roman" pitchFamily="18" charset="0"/>
              </a:rPr>
              <a:t>ASSISTANT TEACHER</a:t>
            </a:r>
          </a:p>
          <a:p>
            <a:r>
              <a:rPr lang="en-US" sz="3200" b="1" i="1" dirty="0" smtClean="0">
                <a:solidFill>
                  <a:srgbClr val="6600FF"/>
                </a:solidFill>
                <a:latin typeface="Algerian" pitchFamily="82" charset="0"/>
                <a:cs typeface="Times New Roman" pitchFamily="18" charset="0"/>
              </a:rPr>
              <a:t>TINTILA MODEL GOVT. PRIMARY SCHOOL</a:t>
            </a:r>
          </a:p>
          <a:p>
            <a:r>
              <a:rPr lang="en-US" sz="3200" b="1" i="1" dirty="0" smtClean="0">
                <a:solidFill>
                  <a:srgbClr val="6600FF"/>
                </a:solidFill>
                <a:latin typeface="Algerian" pitchFamily="82" charset="0"/>
                <a:cs typeface="Times New Roman" pitchFamily="18" charset="0"/>
              </a:rPr>
              <a:t>U.P- LONGADU</a:t>
            </a:r>
          </a:p>
          <a:p>
            <a:r>
              <a:rPr lang="en-US" sz="3200" b="1" i="1" dirty="0" smtClean="0">
                <a:solidFill>
                  <a:srgbClr val="6600FF"/>
                </a:solidFill>
                <a:latin typeface="Algerian" pitchFamily="82" charset="0"/>
                <a:cs typeface="Times New Roman" pitchFamily="18" charset="0"/>
              </a:rPr>
              <a:t>DISTRICT-RANGAMATI HILL TRACTS</a:t>
            </a:r>
            <a:endParaRPr lang="en-US" sz="3200" b="1" i="1" dirty="0">
              <a:solidFill>
                <a:srgbClr val="6600FF"/>
              </a:solidFill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990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haroni" pitchFamily="2" charset="-79"/>
                <a:cs typeface="Aharoni" pitchFamily="2" charset="-79"/>
              </a:rPr>
              <a:t>INTRODUCTION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Match the word of column A with their meaning that is mentioned in the text in the column B(there is two extra).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0574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21336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276600"/>
            <a:ext cx="281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Fresh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Moderately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 Attention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d)  Healthy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e)  Bottom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3048000"/>
            <a:ext cx="5562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listen carefully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lowest part of something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Good for your health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upper part of something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Recently  produced or picked and not frozen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Something that is rotten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an average extent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2248703" cy="2514600"/>
          </a:xfrm>
          <a:prstGeom prst="rect">
            <a:avLst/>
          </a:prstGeom>
          <a:noFill/>
        </p:spPr>
      </p:pic>
      <p:pic>
        <p:nvPicPr>
          <p:cNvPr id="8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622725" y="-2"/>
            <a:ext cx="2521273" cy="281940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5400000">
            <a:off x="1104900" y="4838700"/>
            <a:ext cx="4038600" cy="0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2819400"/>
            <a:ext cx="9144000" cy="152400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00200" y="3657600"/>
            <a:ext cx="25908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1714500" y="4381500"/>
            <a:ext cx="2514600" cy="16764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057400" y="3352800"/>
            <a:ext cx="1676400" cy="9906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57400" y="4876800"/>
            <a:ext cx="2286000" cy="1524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81200" y="3733800"/>
            <a:ext cx="1676400" cy="16002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953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foods do you see at the base , or the  bottom of Pyramid?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743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Which  foods are important for health?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8-Point Star 3"/>
          <p:cNvSpPr/>
          <p:nvPr/>
        </p:nvSpPr>
        <p:spPr>
          <a:xfrm>
            <a:off x="304800" y="2819400"/>
            <a:ext cx="533400" cy="5334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1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304800" y="4876800"/>
            <a:ext cx="533400" cy="5334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3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8100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Write three sentence about food Pyramid?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304800" y="3886200"/>
            <a:ext cx="533400" cy="5334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381000"/>
            <a:ext cx="4876800" cy="1107996"/>
          </a:xfrm>
          <a:prstGeom prst="rect">
            <a:avLst/>
          </a:prstGeom>
          <a:solidFill>
            <a:srgbClr val="6600FF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Group work</a:t>
            </a:r>
            <a:endParaRPr lang="en-US" sz="6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8288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Write the answer of the following questions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3797"/>
            <a:ext cx="1523999" cy="1704203"/>
          </a:xfrm>
          <a:prstGeom prst="rect">
            <a:avLst/>
          </a:prstGeom>
          <a:noFill/>
        </p:spPr>
      </p:pic>
      <p:pic>
        <p:nvPicPr>
          <p:cNvPr id="11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576717" y="-2"/>
            <a:ext cx="1567279" cy="1752602"/>
          </a:xfrm>
          <a:prstGeom prst="rect">
            <a:avLst/>
          </a:prstGeom>
          <a:noFill/>
        </p:spPr>
      </p:pic>
      <p:pic>
        <p:nvPicPr>
          <p:cNvPr id="12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6622725" y="5638800"/>
            <a:ext cx="2521273" cy="1219201"/>
          </a:xfrm>
          <a:prstGeom prst="rect">
            <a:avLst/>
          </a:prstGeom>
          <a:noFill/>
        </p:spPr>
      </p:pic>
      <p:pic>
        <p:nvPicPr>
          <p:cNvPr id="13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1"/>
            <a:ext cx="1371600" cy="202758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467600" y="2895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Grup-1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4038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Grup-2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0" y="56388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Grup-3</a:t>
            </a:r>
            <a:endParaRPr lang="en-US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562600" y="-1"/>
            <a:ext cx="3581399" cy="4004881"/>
          </a:xfrm>
          <a:prstGeom prst="rect">
            <a:avLst/>
          </a:prstGeom>
          <a:noFill/>
        </p:spPr>
      </p:pic>
      <p:pic>
        <p:nvPicPr>
          <p:cNvPr id="4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2248703" cy="2514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2438400"/>
            <a:ext cx="5181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TASK</a:t>
            </a:r>
            <a:endParaRPr lang="en-US" sz="115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191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Time : 5 minutes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Bingo Game</a:t>
            </a:r>
            <a:endParaRPr lang="en-US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8956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Pyramid, cereals, plenty, moderately, sweets , biscuits, breads ,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chapati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chocolates , milk ,  cheese,  fish ,ice-cream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562600" y="-1"/>
            <a:ext cx="3581399" cy="4004881"/>
          </a:xfrm>
          <a:prstGeom prst="rect">
            <a:avLst/>
          </a:prstGeom>
          <a:noFill/>
        </p:spPr>
      </p:pic>
      <p:pic>
        <p:nvPicPr>
          <p:cNvPr id="5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2248703" cy="2514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2057400"/>
            <a:ext cx="4038600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Writs  these words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4267200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Bingo Game</a:t>
            </a:r>
            <a:endParaRPr lang="en-US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8956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Pyramid, cereals, plenty, moderately, sweets , biscuits, breads ,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chapati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chocolates  , milk ,  cheese,  fish ,ice-cream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1447800" y="3581400"/>
            <a:ext cx="60960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4000500" y="4229100"/>
            <a:ext cx="68580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1752600" y="4572000"/>
            <a:ext cx="6858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1943100" y="3086100"/>
            <a:ext cx="533400" cy="30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3276600" y="3124200"/>
            <a:ext cx="762000" cy="30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6743700" y="3009900"/>
            <a:ext cx="7620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5753100" y="4305300"/>
            <a:ext cx="381000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6477000" y="4419600"/>
            <a:ext cx="762000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6019800" y="3657600"/>
            <a:ext cx="60960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562600" y="-1"/>
            <a:ext cx="3581399" cy="4004881"/>
          </a:xfrm>
          <a:prstGeom prst="rect">
            <a:avLst/>
          </a:prstGeom>
          <a:noFill/>
        </p:spPr>
      </p:pic>
      <p:pic>
        <p:nvPicPr>
          <p:cNvPr id="15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2248703" cy="25146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133600" y="2133600"/>
            <a:ext cx="39624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Cut s these words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latin typeface="Aharoni" pitchFamily="2" charset="-79"/>
                <a:cs typeface="Aharoni" pitchFamily="2" charset="-79"/>
              </a:rPr>
              <a:t>BINGO</a:t>
            </a:r>
            <a:endParaRPr lang="en-US" sz="199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med">
    <p:zoom/>
    <p:sndAc>
      <p:stSnd>
        <p:snd r:embed="rId2" name="applause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9050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Learning assessment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3657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 see there note </a:t>
            </a:r>
            <a:r>
              <a:rPr lang="en-US" sz="3600" dirty="0" err="1" smtClean="0"/>
              <a:t>khata</a:t>
            </a:r>
            <a:endParaRPr lang="en-US" sz="3600" dirty="0"/>
          </a:p>
        </p:txBody>
      </p:sp>
      <p:pic>
        <p:nvPicPr>
          <p:cNvPr id="4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32066"/>
            <a:ext cx="4343399" cy="5025933"/>
          </a:xfrm>
          <a:prstGeom prst="rect">
            <a:avLst/>
          </a:prstGeom>
          <a:noFill/>
        </p:spPr>
      </p:pic>
      <p:pic>
        <p:nvPicPr>
          <p:cNvPr id="5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562600" y="-1"/>
            <a:ext cx="3581399" cy="40048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0400" y="29718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Time -5 minutes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838200"/>
            <a:ext cx="350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  <a:p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Page no. 29 (B1)</a:t>
            </a:r>
            <a:endParaRPr 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ICT in Education 2012\Khurshed Alam\154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2560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362200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dirty="0" smtClean="0">
                <a:solidFill>
                  <a:schemeClr val="bg1"/>
                </a:solidFill>
              </a:rPr>
              <a:t>Class:      Five</a:t>
            </a:r>
          </a:p>
          <a:p>
            <a:pPr lvl="0"/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3276600"/>
            <a:ext cx="70104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dirty="0">
                <a:solidFill>
                  <a:schemeClr val="bg1"/>
                </a:solidFill>
              </a:rPr>
              <a:t>Time</a:t>
            </a:r>
            <a:r>
              <a:rPr lang="en-US" sz="5400" dirty="0" smtClean="0">
                <a:solidFill>
                  <a:schemeClr val="bg1"/>
                </a:solidFill>
              </a:rPr>
              <a:t>:     </a:t>
            </a:r>
            <a:r>
              <a:rPr lang="en-US" sz="4000" dirty="0" smtClean="0">
                <a:solidFill>
                  <a:schemeClr val="bg1"/>
                </a:solidFill>
              </a:rPr>
              <a:t>50  </a:t>
            </a:r>
            <a:r>
              <a:rPr lang="en-US" sz="4000" dirty="0">
                <a:solidFill>
                  <a:schemeClr val="bg1"/>
                </a:solidFill>
              </a:rPr>
              <a:t>minutes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524000"/>
            <a:ext cx="868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en-US" sz="4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ENGLISH </a:t>
            </a:r>
            <a:r>
              <a:rPr lang="bn-BD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FOR TODAY</a:t>
            </a:r>
            <a:endParaRPr lang="en-US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9170"/>
            <a:ext cx="3200400" cy="3578830"/>
          </a:xfrm>
          <a:prstGeom prst="rect">
            <a:avLst/>
          </a:prstGeom>
          <a:noFill/>
        </p:spPr>
      </p:pic>
      <p:pic>
        <p:nvPicPr>
          <p:cNvPr id="12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50156" y="3733801"/>
            <a:ext cx="2793844" cy="3124200"/>
          </a:xfrm>
          <a:prstGeom prst="rect">
            <a:avLst/>
          </a:prstGeom>
          <a:noFill/>
        </p:spPr>
      </p:pic>
      <p:pic>
        <p:nvPicPr>
          <p:cNvPr id="13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6172200" y="-1"/>
            <a:ext cx="2971800" cy="3323200"/>
          </a:xfrm>
          <a:prstGeom prst="rect">
            <a:avLst/>
          </a:prstGeom>
          <a:noFill/>
        </p:spPr>
      </p:pic>
      <p:pic>
        <p:nvPicPr>
          <p:cNvPr id="14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-1" y="0"/>
            <a:ext cx="2725701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600200"/>
            <a:ext cx="52066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000099"/>
                </a:solidFill>
                <a:latin typeface="Algerian" pitchFamily="82" charset="0"/>
              </a:rPr>
              <a:t>WARM UP ACTIVITY BY VEDIO CLIP </a:t>
            </a:r>
            <a:endParaRPr lang="en-US" sz="5400" b="1" i="1" dirty="0">
              <a:solidFill>
                <a:srgbClr val="000099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39114"/>
            <a:ext cx="8991600" cy="4031873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numCol="1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Lesson: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7(Eat healthy Live Healthy)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Lesson name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:- 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B ( Read the       text ……keep healthy )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Page no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 </a:t>
            </a: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4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4-Point Star 2"/>
          <p:cNvSpPr/>
          <p:nvPr/>
        </p:nvSpPr>
        <p:spPr>
          <a:xfrm>
            <a:off x="457200" y="0"/>
            <a:ext cx="685800" cy="533400"/>
          </a:xfrm>
          <a:prstGeom prst="star4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4-Point Star 3"/>
          <p:cNvSpPr/>
          <p:nvPr/>
        </p:nvSpPr>
        <p:spPr>
          <a:xfrm>
            <a:off x="0" y="990600"/>
            <a:ext cx="685800" cy="533400"/>
          </a:xfrm>
          <a:prstGeom prst="star4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4-Point Star 5"/>
          <p:cNvSpPr/>
          <p:nvPr/>
        </p:nvSpPr>
        <p:spPr>
          <a:xfrm>
            <a:off x="228600" y="533400"/>
            <a:ext cx="609600" cy="533400"/>
          </a:xfrm>
          <a:prstGeom prst="star4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4-Point Star 6"/>
          <p:cNvSpPr/>
          <p:nvPr/>
        </p:nvSpPr>
        <p:spPr>
          <a:xfrm>
            <a:off x="8077200" y="685800"/>
            <a:ext cx="609600" cy="533400"/>
          </a:xfrm>
          <a:prstGeom prst="star4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4-Point Star 7"/>
          <p:cNvSpPr/>
          <p:nvPr/>
        </p:nvSpPr>
        <p:spPr>
          <a:xfrm>
            <a:off x="7696200" y="304800"/>
            <a:ext cx="609600" cy="533400"/>
          </a:xfrm>
          <a:prstGeom prst="star4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3810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Today’s  Lesson: 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4-Point Star 10"/>
          <p:cNvSpPr/>
          <p:nvPr/>
        </p:nvSpPr>
        <p:spPr>
          <a:xfrm>
            <a:off x="8534400" y="1066800"/>
            <a:ext cx="609600" cy="533400"/>
          </a:xfrm>
          <a:prstGeom prst="star4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457200"/>
          <a:ext cx="8534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066800" y="457200"/>
            <a:ext cx="6858000" cy="1015663"/>
          </a:xfrm>
          <a:prstGeom prst="rect">
            <a:avLst/>
          </a:prstGeom>
          <a:solidFill>
            <a:srgbClr val="2A7426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sz="6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outcomes</a:t>
            </a:r>
            <a:endParaRPr lang="en-US" sz="6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5240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Students will be able</a:t>
            </a:r>
            <a:endParaRPr lang="en-US" sz="4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5D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1600200" y="1447800"/>
            <a:ext cx="5791200" cy="3581400"/>
          </a:xfrm>
          <a:prstGeom prst="flowChartMultidocument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2" y="22098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INPUT</a:t>
            </a:r>
            <a:endParaRPr lang="en-US" sz="8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2" y="3962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Time-15 minutes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4101454" y="4419600"/>
            <a:ext cx="5042544" cy="2438401"/>
          </a:xfrm>
          <a:prstGeom prst="rect">
            <a:avLst/>
          </a:prstGeom>
          <a:noFill/>
        </p:spPr>
      </p:pic>
      <p:pic>
        <p:nvPicPr>
          <p:cNvPr id="6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2767911"/>
            <a:ext cx="3657598" cy="4090089"/>
          </a:xfrm>
          <a:prstGeom prst="rect">
            <a:avLst/>
          </a:prstGeom>
          <a:noFill/>
        </p:spPr>
      </p:pic>
      <p:pic>
        <p:nvPicPr>
          <p:cNvPr id="7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" y="-3"/>
            <a:ext cx="3733798" cy="4356102"/>
          </a:xfrm>
          <a:prstGeom prst="rect">
            <a:avLst/>
          </a:prstGeom>
          <a:noFill/>
        </p:spPr>
      </p:pic>
      <p:pic>
        <p:nvPicPr>
          <p:cNvPr id="8" name="Picture 2" descr="D:\ICT in Education 2012\Khurshed Alam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486400" y="-3"/>
            <a:ext cx="3657600" cy="40900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781800" cy="769441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FOOD  PYRAMID</a:t>
            </a:r>
            <a:endParaRPr lang="en-US" sz="4400" dirty="0"/>
          </a:p>
        </p:txBody>
      </p:sp>
      <p:sp>
        <p:nvSpPr>
          <p:cNvPr id="3" name="Isosceles Triangle 2"/>
          <p:cNvSpPr/>
          <p:nvPr/>
        </p:nvSpPr>
        <p:spPr>
          <a:xfrm flipH="1">
            <a:off x="228600" y="1600200"/>
            <a:ext cx="8610600" cy="5105400"/>
          </a:xfrm>
          <a:prstGeom prst="triangle">
            <a:avLst/>
          </a:prstGeom>
          <a:solidFill>
            <a:srgbClr val="2A742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8" descr="8273640-raw-fresh-bird-liver-in-the-white-plate-isolated-on-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86200"/>
            <a:ext cx="819833" cy="685800"/>
          </a:xfrm>
          <a:prstGeom prst="ellipse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PTI\Documents\Picture File\Banana%20nutrition%20fa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257800"/>
            <a:ext cx="973667" cy="609600"/>
          </a:xfrm>
          <a:prstGeom prst="ellipse">
            <a:avLst/>
          </a:prstGeom>
          <a:ln w="127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 descr="C:\Users\PTI\Documents\Picture File\Jackfru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5257800"/>
            <a:ext cx="838200" cy="650501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C:\Users\PTI\Documents\Picture File\shrikha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495800"/>
            <a:ext cx="609600" cy="609600"/>
          </a:xfrm>
          <a:prstGeom prst="ellipse">
            <a:avLst/>
          </a:prstGeom>
          <a:ln w="952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6172200"/>
            <a:ext cx="685800" cy="457200"/>
          </a:xfrm>
          <a:prstGeom prst="ellipse">
            <a:avLst/>
          </a:prstGeom>
          <a:ln w="952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6129337"/>
            <a:ext cx="773764" cy="500063"/>
          </a:xfrm>
          <a:prstGeom prst="ellipse">
            <a:avLst/>
          </a:prstGeom>
          <a:ln w="952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5943600"/>
            <a:ext cx="679450" cy="685800"/>
          </a:xfrm>
          <a:prstGeom prst="ellipse">
            <a:avLst/>
          </a:prstGeom>
          <a:ln w="952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8077200" y="6248400"/>
            <a:ext cx="457201" cy="45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4495800"/>
            <a:ext cx="685800" cy="513688"/>
          </a:xfrm>
          <a:prstGeom prst="ellipse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2" descr="J:\nudule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33800" y="5943600"/>
            <a:ext cx="724942" cy="685800"/>
          </a:xfrm>
          <a:prstGeom prst="ellipse">
            <a:avLst/>
          </a:prstGeom>
          <a:ln w="952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14800" y="2057400"/>
            <a:ext cx="838200" cy="685800"/>
          </a:xfrm>
          <a:prstGeom prst="ellipse">
            <a:avLst/>
          </a:prstGeom>
          <a:ln w="952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53000" y="3886200"/>
            <a:ext cx="685800" cy="533399"/>
          </a:xfrm>
          <a:prstGeom prst="ellipse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9000" y="6172200"/>
            <a:ext cx="685800" cy="457200"/>
          </a:xfrm>
          <a:prstGeom prst="ellipse">
            <a:avLst/>
          </a:prstGeom>
          <a:ln w="952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71600" y="5943600"/>
            <a:ext cx="695325" cy="685800"/>
          </a:xfrm>
          <a:prstGeom prst="ellipse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43600" y="3962400"/>
            <a:ext cx="743540" cy="533400"/>
          </a:xfrm>
          <a:prstGeom prst="ellipse">
            <a:avLst/>
          </a:prstGeom>
          <a:ln w="952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00800" y="4572000"/>
            <a:ext cx="762000" cy="609600"/>
          </a:xfrm>
          <a:prstGeom prst="ellipse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43400" y="4495800"/>
            <a:ext cx="685800" cy="617220"/>
          </a:xfrm>
          <a:prstGeom prst="ellipse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819400" y="5181600"/>
            <a:ext cx="1066800" cy="685800"/>
          </a:xfrm>
          <a:prstGeom prst="ellipse">
            <a:avLst/>
          </a:prstGeom>
          <a:ln w="127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447800" y="5227959"/>
            <a:ext cx="1295400" cy="563241"/>
          </a:xfrm>
          <a:prstGeom prst="ellipse">
            <a:avLst/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57400" y="4495800"/>
            <a:ext cx="762000" cy="615519"/>
          </a:xfrm>
          <a:prstGeom prst="ellipse">
            <a:avLst/>
          </a:prstGeom>
          <a:ln w="952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019800" y="5181600"/>
            <a:ext cx="838200" cy="762000"/>
          </a:xfrm>
          <a:prstGeom prst="ellipse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010400" y="5334000"/>
            <a:ext cx="714375" cy="609600"/>
          </a:xfrm>
          <a:prstGeom prst="ellipse">
            <a:avLst/>
          </a:prstGeom>
          <a:ln w="127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953000" y="4572000"/>
            <a:ext cx="685800" cy="609377"/>
          </a:xfrm>
          <a:prstGeom prst="ellipse">
            <a:avLst/>
          </a:prstGeom>
          <a:ln w="952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42" name="Straight Connector 41"/>
          <p:cNvCxnSpPr/>
          <p:nvPr/>
        </p:nvCxnSpPr>
        <p:spPr>
          <a:xfrm>
            <a:off x="2667000" y="3810000"/>
            <a:ext cx="3733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14400" y="5867400"/>
            <a:ext cx="7391400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524000" y="5105400"/>
            <a:ext cx="601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3" idx="2"/>
          </p:cNvCxnSpPr>
          <p:nvPr/>
        </p:nvCxnSpPr>
        <p:spPr>
          <a:xfrm rot="16200000" flipH="1">
            <a:off x="4130646" y="1997045"/>
            <a:ext cx="5073709" cy="434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-381000" y="2057400"/>
            <a:ext cx="5181600" cy="4419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5" descr="J:\milk 2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791200" y="4572000"/>
            <a:ext cx="609600" cy="558800"/>
          </a:xfrm>
          <a:prstGeom prst="ellipse">
            <a:avLst/>
          </a:prstGeom>
          <a:ln w="127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0" name="Picture 2" descr="J:\ghee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191000" y="3048000"/>
            <a:ext cx="838200" cy="705078"/>
          </a:xfrm>
          <a:prstGeom prst="ellipse">
            <a:avLst/>
          </a:prstGeom>
          <a:ln w="952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" name="Picture 3" descr="J:\gi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181600" y="3124200"/>
            <a:ext cx="685800" cy="564962"/>
          </a:xfrm>
          <a:prstGeom prst="ellipse">
            <a:avLst/>
          </a:prstGeom>
          <a:ln w="952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2" descr="J:\egg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048000" y="6019800"/>
            <a:ext cx="685800" cy="649600"/>
          </a:xfrm>
          <a:prstGeom prst="ellipse">
            <a:avLst/>
          </a:prstGeom>
          <a:noFill/>
        </p:spPr>
      </p:pic>
      <p:pic>
        <p:nvPicPr>
          <p:cNvPr id="15" name="Picture 3" descr="J:\egg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562600" y="3886200"/>
            <a:ext cx="457200" cy="433067"/>
          </a:xfrm>
          <a:prstGeom prst="ellipse">
            <a:avLst/>
          </a:prstGeom>
          <a:noFill/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200400" y="3200400"/>
            <a:ext cx="762000" cy="609600"/>
          </a:xfrm>
          <a:prstGeom prst="ellipse">
            <a:avLst/>
          </a:prstGeom>
          <a:ln w="952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J:\Niagara Falls, Niagara, Canada _ Flickr - Photo Sharing!_files\images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09600" y="5943600"/>
            <a:ext cx="838200" cy="732028"/>
          </a:xfrm>
          <a:prstGeom prst="ellipse">
            <a:avLst/>
          </a:prstGeom>
          <a:noFill/>
        </p:spPr>
      </p:pic>
      <p:pic>
        <p:nvPicPr>
          <p:cNvPr id="48" name="Picture 4" descr="C:\Users\PTI\Documents\Picture File\DSC07914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657600" y="2667000"/>
            <a:ext cx="609600" cy="550606"/>
          </a:xfrm>
          <a:prstGeom prst="ellipse">
            <a:avLst/>
          </a:prstGeom>
          <a:ln w="952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flipH="1">
            <a:off x="4724400" y="2590800"/>
            <a:ext cx="609600" cy="457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572000" y="5867400"/>
            <a:ext cx="1019175" cy="767779"/>
          </a:xfrm>
          <a:prstGeom prst="ellipse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4267200" y="3810000"/>
            <a:ext cx="838200" cy="600075"/>
          </a:xfrm>
          <a:prstGeom prst="ellipse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429000" y="3886200"/>
            <a:ext cx="914400" cy="6972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8610600" y="5943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48600" y="5181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10400" y="41910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53200" y="3733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EMAGE\search_files\images_017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438400" y="3962400"/>
            <a:ext cx="548640" cy="5486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8" name="TextBox 57"/>
          <p:cNvSpPr txBox="1"/>
          <p:nvPr/>
        </p:nvSpPr>
        <p:spPr>
          <a:xfrm>
            <a:off x="685800" y="1143000"/>
            <a:ext cx="7696200" cy="5261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Look, listen and say.</a:t>
            </a:r>
            <a:endParaRPr lang="en-US" sz="48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2057402" y="4419600"/>
            <a:ext cx="4952998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029200" y="198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7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770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7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770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9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8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7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9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5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7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2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4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1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3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77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770" decel="100000"/>
                                        <p:tgtEl>
                                          <p:spTgt spid="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9" dur="77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1" dur="77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77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770" decel="100000"/>
                                        <p:tgtEl>
                                          <p:spTgt spid="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8" dur="77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0" dur="77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7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9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6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77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5" dur="770" decel="100000"/>
                                        <p:tgtEl>
                                          <p:spTgt spid="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7" dur="77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9" dur="77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77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770" decel="100000"/>
                                        <p:tgtEl>
                                          <p:spTgt spid="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6" dur="77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8" dur="77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3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5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7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4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77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770" decel="100000"/>
                                        <p:tgtEl>
                                          <p:spTgt spid="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3" dur="77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5" dur="77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77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0" dur="770" decel="100000"/>
                                        <p:tgtEl>
                                          <p:spTgt spid="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2" dur="77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4" dur="77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77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" dur="770" decel="100000"/>
                                        <p:tgtEl>
                                          <p:spTgt spid="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1" dur="77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3" dur="77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71600"/>
            <a:ext cx="13716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77000" y="4343400"/>
            <a:ext cx="12268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J:\nudu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524000"/>
            <a:ext cx="1676400" cy="114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00200"/>
            <a:ext cx="14478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1524000"/>
            <a:ext cx="12954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91000"/>
            <a:ext cx="1371600" cy="134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743200" y="609600"/>
            <a:ext cx="60198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 bottom of the Food Pyramid 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2819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Chapati</a:t>
            </a:r>
            <a:endParaRPr lang="en-US" sz="24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2895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Chapati</a:t>
            </a:r>
            <a:endParaRPr lang="en-US" sz="20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6019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Chapati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2895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Muri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2971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noodles</a:t>
            </a:r>
            <a:endParaRPr lang="en-US" sz="24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0" y="5943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bread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3200" y="5791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cereals</a:t>
            </a:r>
            <a:endParaRPr lang="en-US" sz="24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5867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cereals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7543800" y="2895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eggs</a:t>
            </a:r>
            <a:endParaRPr lang="en-US" sz="24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38800" y="5867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267200" y="5867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biscuits</a:t>
            </a:r>
            <a:endParaRPr lang="en-US" sz="2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4191000"/>
            <a:ext cx="1073150" cy="9906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J:\eg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1676400"/>
            <a:ext cx="1335406" cy="831849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7924800" y="5715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potato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EMAGE\images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4267200"/>
            <a:ext cx="1066800" cy="1028700"/>
          </a:xfrm>
          <a:prstGeom prst="rect">
            <a:avLst/>
          </a:prstGeom>
          <a:noFill/>
        </p:spPr>
      </p:pic>
      <p:pic>
        <p:nvPicPr>
          <p:cNvPr id="2051" name="Picture 3" descr="D:\EMAGE\image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200" y="4343400"/>
            <a:ext cx="1143000" cy="1066800"/>
          </a:xfrm>
          <a:prstGeom prst="rect">
            <a:avLst/>
          </a:prstGeom>
          <a:noFill/>
        </p:spPr>
      </p:pic>
      <p:pic>
        <p:nvPicPr>
          <p:cNvPr id="2052" name="Picture 4" descr="J:\Niagara Falls, Niagara, Canada _ Flickr - Photo Sharing!_files\image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01000" y="4419600"/>
            <a:ext cx="1143000" cy="998220"/>
          </a:xfrm>
          <a:prstGeom prst="rect">
            <a:avLst/>
          </a:prstGeom>
          <a:noFill/>
        </p:spPr>
      </p:pic>
      <p:pic>
        <p:nvPicPr>
          <p:cNvPr id="2" name="Picture 2" descr="C:\Users\PTI\Documents\Picture File\indain-besan-ladoo-gram-flour-ladoo-dishes-recipe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1000" y="4648200"/>
            <a:ext cx="1143000" cy="857250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86400" y="4267200"/>
            <a:ext cx="1019175" cy="912978"/>
          </a:xfrm>
          <a:prstGeom prst="ellipse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0" y="228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Sawing the chart &amp; discussion  by  the picture</a:t>
            </a:r>
            <a:endParaRPr lang="en-US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3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9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1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8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0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7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9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6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8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5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7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4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6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30" grpId="0"/>
      <p:bldP spid="31" grpId="0"/>
      <p:bldP spid="32" grpId="0"/>
      <p:bldP spid="34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766</Words>
  <Application>Microsoft Office PowerPoint</Application>
  <PresentationFormat>On-screen Show (4:3)</PresentationFormat>
  <Paragraphs>171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96</cp:revision>
  <dcterms:created xsi:type="dcterms:W3CDTF">2013-03-27T03:29:14Z</dcterms:created>
  <dcterms:modified xsi:type="dcterms:W3CDTF">2013-10-16T15:58:36Z</dcterms:modified>
</cp:coreProperties>
</file>